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7" r:id="rId2"/>
    <p:sldId id="276" r:id="rId3"/>
    <p:sldId id="277" r:id="rId4"/>
    <p:sldId id="258" r:id="rId5"/>
    <p:sldId id="274" r:id="rId6"/>
    <p:sldId id="261" r:id="rId7"/>
    <p:sldId id="262" r:id="rId8"/>
    <p:sldId id="279" r:id="rId9"/>
    <p:sldId id="263" r:id="rId10"/>
    <p:sldId id="278" r:id="rId11"/>
    <p:sldId id="292" r:id="rId12"/>
    <p:sldId id="294" r:id="rId13"/>
    <p:sldId id="298" r:id="rId14"/>
    <p:sldId id="299" r:id="rId15"/>
    <p:sldId id="280" r:id="rId16"/>
    <p:sldId id="282" r:id="rId17"/>
    <p:sldId id="290" r:id="rId18"/>
    <p:sldId id="291" r:id="rId19"/>
    <p:sldId id="286" r:id="rId20"/>
    <p:sldId id="287" r:id="rId21"/>
    <p:sldId id="296" r:id="rId22"/>
    <p:sldId id="297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85763" autoAdjust="0"/>
  </p:normalViewPr>
  <p:slideViewPr>
    <p:cSldViewPr snapToGrid="0">
      <p:cViewPr varScale="1">
        <p:scale>
          <a:sx n="56" d="100"/>
          <a:sy n="56" d="100"/>
        </p:scale>
        <p:origin x="-10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F16CE-9B24-465C-A840-8320EB06BE39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9295-42A6-40EB-A198-56CEE99A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Live the life, university life in other places, customs and traditions, ethics, regulations, lifestyles, stress levels,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59295-42A6-40EB-A198-56CEE99AD7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should not study 24/7, but</a:t>
            </a:r>
            <a:r>
              <a:rPr lang="en-US" baseline="0" dirty="0" smtClean="0"/>
              <a:t> if you are looking for a vacation, you should just take </a:t>
            </a:r>
            <a:r>
              <a:rPr lang="en-US" baseline="0" smtClean="0"/>
              <a:t>a vacation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59295-42A6-40EB-A198-56CEE99AD7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Also, taking summer classes to finish requirements, taking sequences early (physics or </a:t>
            </a:r>
            <a:r>
              <a:rPr lang="en-US" dirty="0" err="1" smtClean="0"/>
              <a:t>ochem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59295-42A6-40EB-A198-56CEE99AD7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5A04F-5839-A743-8621-DC3FD12CA0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8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DABBF0-8E95-4EDA-8BEC-481FFF03D3BD}" type="datetimeFigureOut">
              <a:rPr lang="en-US" smtClean="0"/>
              <a:pPr/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D555BB-C40A-4FCA-80A9-97359C4A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Relationship Id="rId5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chem.wisc.edu/faculty/ansari/khorana_program/" TargetMode="Externa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gif"/><Relationship Id="rId5" Type="http://schemas.openxmlformats.org/officeDocument/2006/relationships/image" Target="../media/image8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6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8318" y="942535"/>
            <a:ext cx="5943990" cy="2075571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05" charset="-128"/>
              </a:rPr>
              <a:t>Studying Abroad: </a:t>
            </a:r>
            <a:b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05" charset="-128"/>
              </a:rPr>
            </a:br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05" charset="-128"/>
              </a:rPr>
              <a:t>A How-to guide for Science Students!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6412" y="3269004"/>
            <a:ext cx="4460484" cy="4841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itchFamily="-105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05" charset="-128"/>
              </a:rPr>
              <a:t>All of your questions answered!</a:t>
            </a:r>
          </a:p>
        </p:txBody>
      </p:sp>
      <p:pic>
        <p:nvPicPr>
          <p:cNvPr id="14341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32" y="261035"/>
            <a:ext cx="1927040" cy="24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sphotos-b.xx.fbcdn.net/hphotos-ash4/376450_3882393429752_1043940099_n.jpg"/>
          <p:cNvPicPr>
            <a:picLocks noChangeAspect="1" noChangeArrowheads="1"/>
          </p:cNvPicPr>
          <p:nvPr/>
        </p:nvPicPr>
        <p:blipFill>
          <a:blip r:embed="rId3"/>
          <a:srcRect l="11805" t="11111" r="6424"/>
          <a:stretch>
            <a:fillRect/>
          </a:stretch>
        </p:blipFill>
        <p:spPr bwMode="auto">
          <a:xfrm>
            <a:off x="1524000" y="3771900"/>
            <a:ext cx="3364706" cy="2743200"/>
          </a:xfrm>
          <a:prstGeom prst="rect">
            <a:avLst/>
          </a:prstGeom>
          <a:noFill/>
        </p:spPr>
      </p:pic>
      <p:pic>
        <p:nvPicPr>
          <p:cNvPr id="8" name="Picture 2" descr="https://sphotos-a.xx.fbcdn.net/hphotos-ash4/488382_10152017720635296_14505350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1" y="3757612"/>
            <a:ext cx="365759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195350"/>
            <a:ext cx="7239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Jess </a:t>
            </a: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Kazmierczak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1996440"/>
            <a:ext cx="5209310" cy="4611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Transferred back 18 credits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Earned 2</a:t>
            </a:r>
            <a:r>
              <a:rPr lang="en-US" baseline="30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nd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 major in German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Volunteered helping kids with disabilities in the classroom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Currently in Berlin, Germany earning a Master’s of Science in International Public Health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Contact: jessica.kazmierczak@gmail.com</a:t>
            </a:r>
          </a:p>
        </p:txBody>
      </p:sp>
      <p:pic>
        <p:nvPicPr>
          <p:cNvPr id="1027" name="Picture 3" descr="C:\Users\Kayla\AppData\Local\Temp\100_2256.JPG"/>
          <p:cNvPicPr>
            <a:picLocks noChangeAspect="1" noChangeArrowheads="1"/>
          </p:cNvPicPr>
          <p:nvPr/>
        </p:nvPicPr>
        <p:blipFill>
          <a:blip r:embed="rId2" cstate="print"/>
          <a:srcRect l="12952" r="9672"/>
          <a:stretch>
            <a:fillRect/>
          </a:stretch>
        </p:blipFill>
        <p:spPr bwMode="auto">
          <a:xfrm>
            <a:off x="5777345" y="2267065"/>
            <a:ext cx="2992582" cy="290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0"/>
            <a:ext cx="7239000" cy="1143000"/>
          </a:xfrm>
        </p:spPr>
        <p:txBody>
          <a:bodyPr/>
          <a:lstStyle/>
          <a:p>
            <a:r>
              <a:rPr lang="en-US" dirty="0" err="1" smtClean="0"/>
              <a:t>Jamye</a:t>
            </a:r>
            <a:r>
              <a:rPr lang="en-US" dirty="0" smtClean="0"/>
              <a:t>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319856"/>
            <a:ext cx="493776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Senior in Biology </a:t>
            </a:r>
          </a:p>
          <a:p>
            <a:r>
              <a:rPr lang="en-US" dirty="0" smtClean="0"/>
              <a:t>global health and environmental studies certificates</a:t>
            </a:r>
          </a:p>
          <a:p>
            <a:r>
              <a:rPr lang="en-US" dirty="0" smtClean="0"/>
              <a:t>2 cr. summer field experience program in Kenya</a:t>
            </a:r>
          </a:p>
          <a:p>
            <a:r>
              <a:rPr lang="en-US" dirty="0" smtClean="0"/>
              <a:t>COGRI/Global Health </a:t>
            </a:r>
            <a:br>
              <a:rPr lang="en-US" dirty="0" smtClean="0"/>
            </a:br>
            <a:r>
              <a:rPr lang="en-US" dirty="0" smtClean="0"/>
              <a:t>Institute program</a:t>
            </a:r>
          </a:p>
        </p:txBody>
      </p:sp>
      <p:sp>
        <p:nvSpPr>
          <p:cNvPr id="1026" name="AutoShape 2" descr="https://mail-attachment.googleusercontent.com/attachment/u/0/?ui=2&amp;ik=393fc61b8b&amp;view=att&amp;th=13a4bc3094e6ffe7&amp;attid=0.2&amp;disp=inline&amp;safe=1&amp;zw&amp;saduie=AG9B_P9nsabkNDd2C-tUnE14T3wn&amp;sadet=1349907134208&amp;sads=N-CxoTSfOqaiYH8qJ5CXJVNs8Fg&amp;sadssc=1"/>
          <p:cNvSpPr>
            <a:spLocks noChangeAspect="1" noChangeArrowheads="1"/>
          </p:cNvSpPr>
          <p:nvPr/>
        </p:nvSpPr>
        <p:spPr bwMode="auto">
          <a:xfrm>
            <a:off x="155575" y="-2468563"/>
            <a:ext cx="3409950" cy="515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mail-attachment.googleusercontent.com/attachment/u/0/?ui=2&amp;ik=393fc61b8b&amp;view=att&amp;th=13a4bc3094e6ffe7&amp;attid=0.2&amp;disp=inline&amp;safe=1&amp;zw&amp;saduie=AG9B_P9nsabkNDd2C-tUnE14T3wn&amp;sadet=1349907134208&amp;sads=N-CxoTSfOqaiYH8qJ5CXJVNs8Fg&amp;sadssc=1"/>
          <p:cNvSpPr>
            <a:spLocks noChangeAspect="1" noChangeArrowheads="1"/>
          </p:cNvSpPr>
          <p:nvPr/>
        </p:nvSpPr>
        <p:spPr bwMode="auto">
          <a:xfrm>
            <a:off x="155575" y="-2468563"/>
            <a:ext cx="3409950" cy="515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mail-attachment.googleusercontent.com/attachment/u/0/?ui=2&amp;ik=393fc61b8b&amp;view=att&amp;th=13a4bc3094e6ffe7&amp;attid=0.2&amp;disp=inline&amp;safe=1&amp;zw&amp;saduie=AG9B_P9nsabkNDd2C-tUnE14T3wn&amp;sadet=1349907134208&amp;sads=N-CxoTSfOqaiYH8qJ5CXJVNs8Fg&amp;sadssc=1"/>
          <p:cNvSpPr>
            <a:spLocks noChangeAspect="1" noChangeArrowheads="1"/>
          </p:cNvSpPr>
          <p:nvPr/>
        </p:nvSpPr>
        <p:spPr bwMode="auto">
          <a:xfrm>
            <a:off x="155575" y="-2468563"/>
            <a:ext cx="3409950" cy="515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mail-attachment.googleusercontent.com/attachment/u/0/?ui=2&amp;ik=393fc61b8b&amp;view=att&amp;th=13a4bc3094e6ffe7&amp;attid=0.2&amp;disp=inline&amp;safe=1&amp;zw&amp;saduie=AG9B_P9nsabkNDd2C-tUnE14T3wn&amp;sadet=1349907134208&amp;sads=N-CxoTSfOqaiYH8qJ5CXJVNs8Fg&amp;sadssc=1"/>
          <p:cNvSpPr>
            <a:spLocks noChangeAspect="1" noChangeArrowheads="1"/>
          </p:cNvSpPr>
          <p:nvPr/>
        </p:nvSpPr>
        <p:spPr bwMode="auto">
          <a:xfrm>
            <a:off x="155575" y="-2468563"/>
            <a:ext cx="3409950" cy="515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s://mail-attachment.googleusercontent.com/attachment/u/0/?ui=2&amp;ik=393fc61b8b&amp;view=att&amp;th=13a4bc3094e6ffe7&amp;attid=0.2&amp;disp=inline&amp;safe=1&amp;zw&amp;saduie=AG9B_P9nsabkNDd2C-tUnE14T3wn&amp;sadet=1349907134208&amp;sads=N-CxoTSfOqaiYH8qJ5CXJVNs8Fg&amp;sadssc=1"/>
          <p:cNvSpPr>
            <a:spLocks noChangeAspect="1" noChangeArrowheads="1"/>
          </p:cNvSpPr>
          <p:nvPr/>
        </p:nvSpPr>
        <p:spPr bwMode="auto">
          <a:xfrm>
            <a:off x="155575" y="-2468563"/>
            <a:ext cx="3409950" cy="515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 l="36949" t="21094" r="36969" b="9280"/>
          <a:stretch>
            <a:fillRect/>
          </a:stretch>
        </p:blipFill>
        <p:spPr bwMode="auto">
          <a:xfrm>
            <a:off x="5595613" y="1"/>
            <a:ext cx="2609567" cy="391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Kayla\AppData\Local\Temp\safari wi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440" y="3889630"/>
            <a:ext cx="4480560" cy="296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83673"/>
          </a:xfrm>
        </p:spPr>
        <p:txBody>
          <a:bodyPr/>
          <a:lstStyle/>
          <a:p>
            <a:r>
              <a:rPr lang="en-US" dirty="0" smtClean="0"/>
              <a:t>Gail Lavoie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618"/>
            <a:ext cx="5410200" cy="4765482"/>
          </a:xfrm>
        </p:spPr>
        <p:txBody>
          <a:bodyPr/>
          <a:lstStyle/>
          <a:p>
            <a:r>
              <a:rPr lang="en-US" dirty="0" smtClean="0"/>
              <a:t>Junior in Neurobiology</a:t>
            </a:r>
          </a:p>
          <a:p>
            <a:r>
              <a:rPr lang="en-US" dirty="0" smtClean="0"/>
              <a:t>Summer volunteering in India</a:t>
            </a:r>
          </a:p>
          <a:p>
            <a:r>
              <a:rPr lang="en-US" dirty="0" smtClean="0"/>
              <a:t>Field experience for Global Health certificate</a:t>
            </a:r>
          </a:p>
        </p:txBody>
      </p:sp>
      <p:pic>
        <p:nvPicPr>
          <p:cNvPr id="4" name="Picture 4" descr="https://sphotos-a.xx.fbcdn.net/hphotos-ash3/p206x206/544567_3418419391498_17320233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5278" y="4114800"/>
            <a:ext cx="3648722" cy="2743200"/>
          </a:xfrm>
          <a:prstGeom prst="rect">
            <a:avLst/>
          </a:prstGeom>
          <a:noFill/>
        </p:spPr>
      </p:pic>
      <p:pic>
        <p:nvPicPr>
          <p:cNvPr id="37890" name="Picture 2" descr="https://sphotos-a.xx.fbcdn.net/hphotos-ash4/488382_10152017720635296_14505350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1" y="4114800"/>
            <a:ext cx="3657599" cy="2743200"/>
          </a:xfrm>
          <a:prstGeom prst="rect">
            <a:avLst/>
          </a:prstGeom>
          <a:noFill/>
        </p:spPr>
      </p:pic>
      <p:pic>
        <p:nvPicPr>
          <p:cNvPr id="37892" name="Picture 4" descr="https://sphotos-b.xx.fbcdn.net/hphotos-ash3/523986_3443247572310_153696545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7840" y="0"/>
            <a:ext cx="3566160" cy="356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Internships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 Cambridge and Oxford Research Experience(SCORE)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2849879"/>
            <a:ext cx="8427720" cy="3002281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Cambridge or Oxford University, UK</a:t>
            </a:r>
          </a:p>
          <a:p>
            <a:r>
              <a:rPr lang="en-US" dirty="0" smtClean="0"/>
              <a:t>Deadline: December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Program:  July 1- August 30</a:t>
            </a:r>
          </a:p>
          <a:p>
            <a:r>
              <a:rPr lang="en-US" dirty="0" smtClean="0"/>
              <a:t>http://www.biochem.wisc.edu/score/</a:t>
            </a:r>
            <a:br>
              <a:rPr lang="en-US" dirty="0" smtClean="0"/>
            </a:br>
            <a:r>
              <a:rPr lang="en-US" dirty="0" smtClean="0"/>
              <a:t>default.aspx</a:t>
            </a:r>
            <a:endParaRPr lang="en-US" dirty="0"/>
          </a:p>
        </p:txBody>
      </p:sp>
      <p:pic>
        <p:nvPicPr>
          <p:cNvPr id="2050" name="Picture 2" descr="http://www.biochem.wisc.edu/score/images/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903" y="-2"/>
            <a:ext cx="9242541" cy="2391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80110"/>
          </a:xfrm>
        </p:spPr>
        <p:txBody>
          <a:bodyPr/>
          <a:lstStyle/>
          <a:p>
            <a:r>
              <a:rPr lang="en-US" dirty="0" smtClean="0"/>
              <a:t>Kayla McKaveney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53" y="1543050"/>
            <a:ext cx="5310198" cy="49126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Junior in Biochemistry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Summer research internship: SCORE program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University of </a:t>
            </a:r>
            <a:b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Cambridge, UK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Worked with the genetics </a:t>
            </a:r>
            <a:b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of developmental </a:t>
            </a:r>
            <a:b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regulation by micro RNAs </a:t>
            </a:r>
            <a:b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in </a:t>
            </a:r>
            <a:r>
              <a:rPr lang="en-US" sz="3000" i="1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C. </a:t>
            </a:r>
            <a:r>
              <a:rPr lang="en-US" sz="3000" i="1" dirty="0" err="1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elegans</a:t>
            </a: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 </a:t>
            </a:r>
          </a:p>
        </p:txBody>
      </p:sp>
      <p:pic>
        <p:nvPicPr>
          <p:cNvPr id="1029" name="Picture 5" descr="C:\Users\Kayla\Pictures\Europe2012\fb!\UPLOAD!\550972_3376842752136_397216111_n.jpg"/>
          <p:cNvPicPr>
            <a:picLocks noChangeAspect="1" noChangeArrowheads="1"/>
          </p:cNvPicPr>
          <p:nvPr/>
        </p:nvPicPr>
        <p:blipFill>
          <a:blip r:embed="rId2"/>
          <a:srcRect l="22471" t="30260" r="22320" b="27999"/>
          <a:stretch>
            <a:fillRect/>
          </a:stretch>
        </p:blipFill>
        <p:spPr bwMode="auto">
          <a:xfrm>
            <a:off x="5329238" y="276658"/>
            <a:ext cx="3814762" cy="3845545"/>
          </a:xfrm>
          <a:prstGeom prst="rect">
            <a:avLst/>
          </a:prstGeom>
          <a:noFill/>
        </p:spPr>
      </p:pic>
      <p:pic>
        <p:nvPicPr>
          <p:cNvPr id="9" name="Picture 4" descr="C:\Users\Kayla\Desktop\Kayla\120706 kenny sx2367 L4.captured layer 5.0001.jpg"/>
          <p:cNvPicPr>
            <a:picLocks noChangeAspect="1" noChangeArrowheads="1"/>
          </p:cNvPicPr>
          <p:nvPr/>
        </p:nvPicPr>
        <p:blipFill>
          <a:blip r:embed="rId3" cstate="print"/>
          <a:srcRect l="18389" t="4774" r="25875"/>
          <a:stretch>
            <a:fillRect/>
          </a:stretch>
        </p:blipFill>
        <p:spPr bwMode="auto">
          <a:xfrm rot="16200000" flipH="1">
            <a:off x="6000750" y="4557712"/>
            <a:ext cx="1690279" cy="220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790"/>
            <a:ext cx="7239000" cy="1143000"/>
          </a:xfrm>
        </p:spPr>
        <p:txBody>
          <a:bodyPr/>
          <a:lstStyle/>
          <a:p>
            <a:r>
              <a:rPr lang="en-US" dirty="0" smtClean="0"/>
              <a:t>Kayla </a:t>
            </a:r>
            <a:r>
              <a:rPr lang="en-US" dirty="0" err="1" smtClean="0"/>
              <a:t>Mckaveney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572000" cy="4846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Developed laboratory skills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Learned about differences in US and European research environments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Traveled to London, Paris, </a:t>
            </a:r>
            <a:b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Oxford, and Barcelona with </a:t>
            </a:r>
            <a:b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fellow UW students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May pursue grad school abroad!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Contact: </a:t>
            </a:r>
            <a:b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mckaveneyk@gmail.com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8914" name="Picture 2" descr="https://sphotos-b.xx.fbcdn.net/hphotos-snc7/314027_3893106017560_50206619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4" y="3948110"/>
            <a:ext cx="3931920" cy="2948940"/>
          </a:xfrm>
          <a:prstGeom prst="rect">
            <a:avLst/>
          </a:prstGeom>
          <a:noFill/>
        </p:spPr>
      </p:pic>
      <p:pic>
        <p:nvPicPr>
          <p:cNvPr id="38916" name="Picture 4" descr="https://sphotos-b.xx.fbcdn.net/hphotos-ash3/576083_3965186099517_176635615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525" y="1037430"/>
            <a:ext cx="3927475" cy="2945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009" y="-192534"/>
            <a:ext cx="5382114" cy="1143000"/>
          </a:xfrm>
        </p:spPr>
        <p:txBody>
          <a:bodyPr>
            <a:noAutofit/>
          </a:bodyPr>
          <a:lstStyle/>
          <a:p>
            <a:r>
              <a:rPr lang="en-US" sz="3100" b="1" u="sng" dirty="0" smtClean="0">
                <a:solidFill>
                  <a:srgbClr val="008000"/>
                </a:solidFill>
              </a:rPr>
              <a:t>IRES – Microbiology in Thailand</a:t>
            </a:r>
            <a:endParaRPr lang="en-US" sz="3100" b="1" u="sng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691" y="1085967"/>
            <a:ext cx="5819223" cy="5639953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Stipend of $4000 or more, airfare, food, and housing included!</a:t>
            </a:r>
          </a:p>
          <a:p>
            <a:r>
              <a:rPr lang="en-US" sz="2100" dirty="0" smtClean="0"/>
              <a:t>10 weeks (late May – Early August)</a:t>
            </a:r>
          </a:p>
          <a:p>
            <a:r>
              <a:rPr lang="en-US" sz="2100" dirty="0" smtClean="0"/>
              <a:t>Wonderful cultural experience</a:t>
            </a:r>
          </a:p>
          <a:p>
            <a:r>
              <a:rPr lang="en-US" sz="2100" dirty="0" smtClean="0"/>
              <a:t>Eligibility: biological science major, preferably Junior (up to 7 accepted)</a:t>
            </a:r>
          </a:p>
          <a:p>
            <a:r>
              <a:rPr lang="en-US" sz="2100" dirty="0" smtClean="0">
                <a:solidFill>
                  <a:srgbClr val="FF0000"/>
                </a:solidFill>
              </a:rPr>
              <a:t>Application: Nov 15- Dec 7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Info Sessions in MSB lobby in Microbe Place</a:t>
            </a:r>
          </a:p>
          <a:p>
            <a:pPr lvl="2"/>
            <a:r>
              <a:rPr lang="en-US" sz="2100" dirty="0" smtClean="0">
                <a:solidFill>
                  <a:srgbClr val="0000FF"/>
                </a:solidFill>
              </a:rPr>
              <a:t>Oct 25, 5-7 pm</a:t>
            </a:r>
          </a:p>
          <a:p>
            <a:pPr lvl="2"/>
            <a:r>
              <a:rPr lang="en-US" sz="2100" dirty="0" smtClean="0">
                <a:solidFill>
                  <a:srgbClr val="0000FF"/>
                </a:solidFill>
              </a:rPr>
              <a:t>Oct 26, 1-3 pm</a:t>
            </a:r>
          </a:p>
          <a:p>
            <a:pPr lvl="1"/>
            <a:r>
              <a:rPr lang="en-US" sz="2100" dirty="0" smtClean="0">
                <a:solidFill>
                  <a:srgbClr val="0070C0"/>
                </a:solidFill>
              </a:rPr>
              <a:t>http://bact.wisc.edu/programs_ires.php</a:t>
            </a:r>
          </a:p>
          <a:p>
            <a:pPr lvl="1"/>
            <a:r>
              <a:rPr lang="en-US" sz="2100" dirty="0" smtClean="0">
                <a:solidFill>
                  <a:srgbClr val="0070C0"/>
                </a:solidFill>
              </a:rPr>
              <a:t>Contact Jon Roll (</a:t>
            </a:r>
            <a:r>
              <a:rPr lang="en-US" sz="2100" dirty="0">
                <a:solidFill>
                  <a:srgbClr val="0070C0"/>
                </a:solidFill>
              </a:rPr>
              <a:t>jtroll@</a:t>
            </a:r>
            <a:r>
              <a:rPr lang="en-US" sz="2100" dirty="0" smtClean="0">
                <a:solidFill>
                  <a:srgbClr val="0070C0"/>
                </a:solidFill>
              </a:rPr>
              <a:t>wisc.edu) or Rachel Wong (rwong2@wisce.du</a:t>
            </a:r>
            <a:r>
              <a:rPr lang="en-US" sz="2100" dirty="0" smtClean="0">
                <a:solidFill>
                  <a:srgbClr val="0000FF"/>
                </a:solidFill>
              </a:rPr>
              <a:t>)</a:t>
            </a:r>
          </a:p>
          <a:p>
            <a:pPr lvl="1"/>
            <a:endParaRPr lang="en-US" sz="2100" dirty="0" smtClean="0">
              <a:solidFill>
                <a:srgbClr val="0000FF"/>
              </a:solidFill>
            </a:endParaRPr>
          </a:p>
          <a:p>
            <a:endParaRPr lang="en-US" sz="2100" dirty="0" smtClean="0">
              <a:solidFill>
                <a:srgbClr val="0000FF"/>
              </a:solidFill>
            </a:endParaRPr>
          </a:p>
        </p:txBody>
      </p:sp>
      <p:pic>
        <p:nvPicPr>
          <p:cNvPr id="6" name="Picture 5" descr="IRES_201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65" y="0"/>
            <a:ext cx="2895935" cy="2108033"/>
          </a:xfrm>
          <a:prstGeom prst="rect">
            <a:avLst/>
          </a:prstGeom>
        </p:spPr>
      </p:pic>
      <p:pic>
        <p:nvPicPr>
          <p:cNvPr id="7" name="Picture 6" descr="photo1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65" y="2108033"/>
            <a:ext cx="2895935" cy="2371536"/>
          </a:xfrm>
          <a:prstGeom prst="rect">
            <a:avLst/>
          </a:prstGeom>
        </p:spPr>
      </p:pic>
      <p:pic>
        <p:nvPicPr>
          <p:cNvPr id="8" name="Picture 7" descr="photo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65" y="4479569"/>
            <a:ext cx="2895935" cy="23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4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5" y="1118325"/>
            <a:ext cx="7239000" cy="1143000"/>
          </a:xfrm>
        </p:spPr>
        <p:txBody>
          <a:bodyPr/>
          <a:lstStyle/>
          <a:p>
            <a:r>
              <a:rPr lang="en-US" dirty="0" smtClean="0"/>
              <a:t>Khorana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2301965"/>
            <a:ext cx="7239000" cy="4846320"/>
          </a:xfrm>
        </p:spPr>
        <p:txBody>
          <a:bodyPr/>
          <a:lstStyle/>
          <a:p>
            <a:r>
              <a:rPr lang="en-US" dirty="0" smtClean="0"/>
              <a:t>Mission:  “build deep-rooted bridges to strengthen the strategic partnership between US and India”</a:t>
            </a:r>
          </a:p>
          <a:p>
            <a:r>
              <a:rPr lang="en-US" dirty="0" smtClean="0"/>
              <a:t>Exchanges students from US and India</a:t>
            </a:r>
          </a:p>
          <a:p>
            <a:r>
              <a:rPr lang="en-US" dirty="0" smtClean="0"/>
              <a:t>10 weeks (June – August)</a:t>
            </a:r>
          </a:p>
          <a:p>
            <a:r>
              <a:rPr lang="en-US" dirty="0" smtClean="0"/>
              <a:t>Matched up with partner institutions in India</a:t>
            </a:r>
          </a:p>
          <a:p>
            <a:r>
              <a:rPr lang="en-US" dirty="0" smtClean="0"/>
              <a:t>Deadline: February, 2013</a:t>
            </a:r>
          </a:p>
          <a:p>
            <a:r>
              <a:rPr lang="en-US" dirty="0" smtClean="0"/>
              <a:t>Program: </a:t>
            </a:r>
            <a:r>
              <a:rPr lang="en-US" dirty="0" smtClean="0">
                <a:hlinkClick r:id="rId2"/>
              </a:rPr>
              <a:t>http://www.biochem.wisc.edu/faculty/ansari/khorana_program/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243" y="0"/>
            <a:ext cx="6580926" cy="17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0" y="91440"/>
            <a:ext cx="7239000" cy="1143000"/>
          </a:xfrm>
        </p:spPr>
        <p:txBody>
          <a:bodyPr/>
          <a:lstStyle/>
          <a:p>
            <a:r>
              <a:rPr lang="en-US" dirty="0" smtClean="0"/>
              <a:t>Athavi Jeevananthan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275943" cy="46317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Senior in Biochemistry</a:t>
            </a:r>
          </a:p>
          <a:p>
            <a:r>
              <a:rPr lang="en-US" dirty="0" smtClean="0"/>
              <a:t>Summer research internship: Khorana Program</a:t>
            </a:r>
          </a:p>
          <a:p>
            <a:r>
              <a:rPr lang="en-US" dirty="0" smtClean="0"/>
              <a:t>Funded self by </a:t>
            </a:r>
            <a:r>
              <a:rPr lang="en-US" dirty="0" err="1" smtClean="0"/>
              <a:t>Hilldale</a:t>
            </a:r>
            <a:r>
              <a:rPr lang="en-US" dirty="0" smtClean="0"/>
              <a:t> &amp; RISE fellowship</a:t>
            </a:r>
          </a:p>
          <a:p>
            <a:r>
              <a:rPr lang="en-US" dirty="0" smtClean="0"/>
              <a:t>Worked in L V Prasad Eye Institute (LVPEI) in Hyderabad, India</a:t>
            </a:r>
          </a:p>
          <a:p>
            <a:r>
              <a:rPr lang="en-US" dirty="0" smtClean="0"/>
              <a:t>Project: </a:t>
            </a:r>
            <a:r>
              <a:rPr lang="en-US" i="1" dirty="0" smtClean="0"/>
              <a:t>In vitro </a:t>
            </a:r>
            <a:r>
              <a:rPr lang="en-US" dirty="0" smtClean="0"/>
              <a:t>cultivation of human corneal endothelial cells (HCECs)</a:t>
            </a:r>
          </a:p>
          <a:p>
            <a:endParaRPr lang="en-US" dirty="0"/>
          </a:p>
        </p:txBody>
      </p:sp>
      <p:pic>
        <p:nvPicPr>
          <p:cNvPr id="4" name="Picture 3" descr="endothel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629" y="4434861"/>
            <a:ext cx="2409371" cy="242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925" y="1959429"/>
            <a:ext cx="3464076" cy="259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0"/>
            <a:ext cx="3454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88" y="0"/>
            <a:ext cx="7239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Why study abroad?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61514"/>
            <a:ext cx="7962315" cy="5296486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Function independently, gain self-esteem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Future employability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Once in a lifetime opportunity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Meet contacts interested in your fields from around the world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Learn about a new culture</a:t>
            </a:r>
          </a:p>
          <a:p>
            <a:pPr lvl="1" eaLnBrk="1" hangingPunct="1"/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  <a:p>
            <a:pPr lvl="1" eaLnBrk="1" hangingPunct="1"/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1920"/>
            <a:ext cx="7239000" cy="1143000"/>
          </a:xfrm>
        </p:spPr>
        <p:txBody>
          <a:bodyPr/>
          <a:lstStyle/>
          <a:p>
            <a:r>
              <a:rPr lang="en-US" dirty="0" smtClean="0"/>
              <a:t>Athavi </a:t>
            </a:r>
            <a:r>
              <a:rPr lang="en-US" dirty="0" err="1" smtClean="0"/>
              <a:t>JEevananthan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898571" cy="4675270"/>
          </a:xfrm>
        </p:spPr>
        <p:txBody>
          <a:bodyPr>
            <a:normAutofit/>
          </a:bodyPr>
          <a:lstStyle/>
          <a:p>
            <a:r>
              <a:rPr lang="en-US" dirty="0" smtClean="0"/>
              <a:t>Acquired valuable primary culture techniques</a:t>
            </a:r>
          </a:p>
          <a:p>
            <a:r>
              <a:rPr lang="en-US" dirty="0" smtClean="0"/>
              <a:t>Research in a hospital setting</a:t>
            </a:r>
          </a:p>
          <a:p>
            <a:r>
              <a:rPr lang="en-US" dirty="0" smtClean="0"/>
              <a:t>Shadowed surgeries</a:t>
            </a:r>
          </a:p>
          <a:p>
            <a:r>
              <a:rPr lang="en-US" dirty="0" smtClean="0"/>
              <a:t>Traveled to Delhi, Agra, and </a:t>
            </a:r>
            <a:r>
              <a:rPr lang="en-US" dirty="0" err="1" smtClean="0"/>
              <a:t>Jaipur</a:t>
            </a:r>
            <a:r>
              <a:rPr lang="en-US" dirty="0" smtClean="0"/>
              <a:t> with fellow interns</a:t>
            </a:r>
          </a:p>
          <a:p>
            <a:r>
              <a:rPr lang="en-US" dirty="0" smtClean="0"/>
              <a:t>Formed lasting connections with friends and faculty</a:t>
            </a:r>
          </a:p>
          <a:p>
            <a:r>
              <a:rPr lang="en-US" dirty="0" smtClean="0"/>
              <a:t>Contact: ajeevanantha@wisc.edu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914" y="4663334"/>
            <a:ext cx="3899897" cy="21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4" y="2095862"/>
            <a:ext cx="438912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6341" y="0"/>
            <a:ext cx="3457625" cy="19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 Program to Experience Research -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3" y="1882588"/>
            <a:ext cx="5325036" cy="4625788"/>
          </a:xfrm>
        </p:spPr>
        <p:txBody>
          <a:bodyPr>
            <a:normAutofit/>
          </a:bodyPr>
          <a:lstStyle/>
          <a:p>
            <a:r>
              <a:rPr lang="en-US" dirty="0" smtClean="0"/>
              <a:t>European Molecular Biology Laboratory  (EMBL) in Heidelberg, Germany</a:t>
            </a:r>
          </a:p>
          <a:p>
            <a:r>
              <a:rPr lang="en-US" dirty="0" smtClean="0"/>
              <a:t>Deadline: December 3rd</a:t>
            </a:r>
          </a:p>
          <a:p>
            <a:r>
              <a:rPr lang="en-US" dirty="0" smtClean="0"/>
              <a:t>Program: Late May to </a:t>
            </a:r>
            <a:br>
              <a:rPr lang="en-US" dirty="0" smtClean="0"/>
            </a:br>
            <a:r>
              <a:rPr lang="en-US" dirty="0" smtClean="0"/>
              <a:t>August 23 (13 weeks)</a:t>
            </a:r>
          </a:p>
          <a:p>
            <a:r>
              <a:rPr lang="en-US" sz="1500" dirty="0" smtClean="0"/>
              <a:t>http://ip.cals.wisc.edu/for-students/choose-a-program/international-internships/super-g-summer-program-in-european-research-germany/</a:t>
            </a:r>
          </a:p>
          <a:p>
            <a:endParaRPr lang="en-US" dirty="0"/>
          </a:p>
        </p:txBody>
      </p:sp>
      <p:pic>
        <p:nvPicPr>
          <p:cNvPr id="1026" name="Picture 2" descr="http://www.hca.uni-heidelberg.de/imperia/md/images/einrichtungen/hca/start/heidelberg-06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720" y="1831270"/>
            <a:ext cx="3383280" cy="2492351"/>
          </a:xfrm>
          <a:prstGeom prst="rect">
            <a:avLst/>
          </a:prstGeom>
          <a:noFill/>
        </p:spPr>
      </p:pic>
      <p:pic>
        <p:nvPicPr>
          <p:cNvPr id="1028" name="Picture 4" descr="http://anitasuess.com/Heidelber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720" y="4320540"/>
            <a:ext cx="3383280" cy="2537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CALS Internships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Biochemistry and Molecular Biology Research Internship at the University of Hong Kong</a:t>
            </a:r>
          </a:p>
          <a:p>
            <a:r>
              <a:rPr lang="en-US" b="1" dirty="0" err="1" smtClean="0"/>
              <a:t>KongUmeå</a:t>
            </a:r>
            <a:r>
              <a:rPr lang="en-US" b="1" dirty="0" smtClean="0"/>
              <a:t> Plant Science Center and </a:t>
            </a:r>
            <a:br>
              <a:rPr lang="en-US" b="1" dirty="0" smtClean="0"/>
            </a:br>
            <a:r>
              <a:rPr lang="en-US" b="1" dirty="0" err="1" smtClean="0"/>
              <a:t>Umeå</a:t>
            </a:r>
            <a:r>
              <a:rPr lang="en-US" b="1" dirty="0" smtClean="0"/>
              <a:t> University, Sweden</a:t>
            </a:r>
          </a:p>
          <a:p>
            <a:r>
              <a:rPr lang="en-US" b="1" dirty="0" smtClean="0"/>
              <a:t>Conservation Biology Research in Iceland</a:t>
            </a:r>
            <a:endParaRPr lang="en-US" b="1" dirty="0"/>
          </a:p>
          <a:p>
            <a:r>
              <a:rPr lang="en-US" b="1" dirty="0" smtClean="0"/>
              <a:t>Horticulture and Entomology Internship, Costa Rica</a:t>
            </a:r>
          </a:p>
          <a:p>
            <a:r>
              <a:rPr lang="en-US" b="1" dirty="0" smtClean="0"/>
              <a:t>Natural Product Development, Costa Rica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39" y="917199"/>
            <a:ext cx="7239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Ok, you’ve sparked my interest…now I have some questions: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47900" y="2728500"/>
            <a:ext cx="3657600" cy="26090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61" y="242597"/>
            <a:ext cx="7239000" cy="1791476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What kind of programs are out there for me to choose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3586"/>
            <a:ext cx="3562350" cy="4235049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Summer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Winter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Semester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52900" y="2563586"/>
            <a:ext cx="3562350" cy="4235049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Year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Internship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Field Study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6231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Where do I look for programs?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IAP website: (studyabroad.wisc.edu)</a:t>
            </a:r>
          </a:p>
        </p:txBody>
      </p:sp>
      <p:pic>
        <p:nvPicPr>
          <p:cNvPr id="25604" name="Picture 3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59" y="2221950"/>
            <a:ext cx="7392988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But isn’t that just for language-based programs?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76338" y="1698625"/>
            <a:ext cx="2838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>
                <a:latin typeface="Corbel" pitchFamily="-105" charset="0"/>
              </a:rPr>
              <a:t>Nope!!</a:t>
            </a:r>
          </a:p>
        </p:txBody>
      </p:sp>
      <p:pic>
        <p:nvPicPr>
          <p:cNvPr id="8" name="Content Placeholder 7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26798" y="2135864"/>
            <a:ext cx="6830587" cy="4424956"/>
          </a:xfrm>
        </p:spPr>
      </p:pic>
      <p:sp>
        <p:nvSpPr>
          <p:cNvPr id="10" name="Right Arrow 9"/>
          <p:cNvSpPr/>
          <p:nvPr/>
        </p:nvSpPr>
        <p:spPr>
          <a:xfrm>
            <a:off x="456279" y="2728400"/>
            <a:ext cx="1083180" cy="298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Do I have to speak a foreign language?</a:t>
            </a:r>
          </a:p>
        </p:txBody>
      </p:sp>
      <p:pic>
        <p:nvPicPr>
          <p:cNvPr id="27652" name="Content Placeholder 7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26798" y="2135864"/>
            <a:ext cx="6830587" cy="4424956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76338" y="1698625"/>
            <a:ext cx="2838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>
                <a:latin typeface="Corbel" pitchFamily="-105" charset="0"/>
              </a:rPr>
              <a:t>Nope!!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24977" y="5072183"/>
            <a:ext cx="1083180" cy="298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201891" cy="84512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4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Find science-related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217220"/>
            <a:ext cx="7910945" cy="306383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None/>
            </a:pPr>
            <a:r>
              <a:rPr lang="en-US" sz="2500" b="1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Corbel" pitchFamily="-105" charset="0"/>
              </a:rPr>
              <a:t>http://ip.cals.wisc.edu/for-students/choose-a-program/</a:t>
            </a: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31412" t="31445" r="32796" b="9470"/>
          <a:stretch>
            <a:fillRect/>
          </a:stretch>
        </p:blipFill>
        <p:spPr bwMode="auto">
          <a:xfrm>
            <a:off x="1828800" y="1738565"/>
            <a:ext cx="5515841" cy="511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0040"/>
            <a:ext cx="7453745" cy="181356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What was that about Certificates and </a:t>
            </a:r>
            <a:b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internships abroad?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316" t="23065" r="3953" b="16028"/>
          <a:stretch>
            <a:fillRect/>
          </a:stretch>
        </p:blipFill>
        <p:spPr bwMode="auto">
          <a:xfrm>
            <a:off x="249383" y="2798618"/>
            <a:ext cx="7841673" cy="29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2" y="0"/>
            <a:ext cx="7239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“Bad” reasons to study abroad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Free Vacation, DUDE!!!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Wrong. 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No rules! No accountability!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Strike two.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Easier classes.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Not the case.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My parents want me to.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This is your choice!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Okay, I’m interested. What should I do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56" y="1828800"/>
            <a:ext cx="7921690" cy="472024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Think about it.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How long do I want to be abroad?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How long can I afford to be abroad? ($, time, etc.)</a:t>
            </a:r>
          </a:p>
          <a:p>
            <a:pPr lvl="1" eaLnBrk="1" hangingPunct="1">
              <a:lnSpc>
                <a:spcPct val="150000"/>
              </a:lnSpc>
            </a:pPr>
            <a:endParaRPr lang="en-US" sz="2000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Talk about it.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Meet with an IAP advisor for a program you are interested in (through IAP) or the CALS IP advisor for a CALS program</a:t>
            </a:r>
          </a:p>
          <a:p>
            <a:pPr>
              <a:lnSpc>
                <a:spcPct val="150000"/>
              </a:lnSpc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1451"/>
          </a:xfrm>
        </p:spPr>
        <p:txBody>
          <a:bodyPr/>
          <a:lstStyle/>
          <a:p>
            <a:r>
              <a:rPr lang="en-US" dirty="0" smtClean="0"/>
              <a:t>Make it Happen!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655127" cy="4846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Application deadlines vary widely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Passports need processing time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Plane tickets just get more expensive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Above all have fun!</a:t>
            </a:r>
          </a:p>
          <a:p>
            <a:endParaRPr lang="en-US" dirty="0"/>
          </a:p>
        </p:txBody>
      </p:sp>
      <p:pic>
        <p:nvPicPr>
          <p:cNvPr id="41986" name="Picture 2" descr="C:\Users\Kayla\Pictures\Europe2012\30June_Paris Gay Pride and Flowers\DSCN4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013" y="3047995"/>
            <a:ext cx="2743200" cy="3657600"/>
          </a:xfrm>
          <a:prstGeom prst="rect">
            <a:avLst/>
          </a:prstGeom>
          <a:noFill/>
        </p:spPr>
      </p:pic>
      <p:pic>
        <p:nvPicPr>
          <p:cNvPr id="5" name="Picture 2" descr="https://sphotos-b.xx.fbcdn.net/hphotos-ash3/561103_3466544434594_98511802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033" y="69275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Studying Abroad… </a:t>
            </a:r>
            <a:b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is it for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9649"/>
            <a:ext cx="7239000" cy="48660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Can I be away from UW, family, and friends?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Will I enjoy it?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Worth the adjustments and culture shock?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Can I afford it?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Can I fit it into my schedule?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Studying Abroad… </a:t>
            </a:r>
            <a:b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is it for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9649"/>
            <a:ext cx="7239000" cy="48660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Can I be away from UW, family, and friends?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Will I enjoy it?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Worth the adjustments and culture shock?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Can I afford it?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Can I fit it into my schedule?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895" y="4262511"/>
            <a:ext cx="7202658" cy="1828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6408"/>
            <a:ext cx="7239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Can I afford to study abroad?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364567"/>
            <a:ext cx="8419514" cy="5226734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The International Academic Programs office (IAP)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Studyabroad.wisc.edu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Financial advisors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Some programs cheaper than UW tuition costs!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Funding streams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scholarships (both merit- and need-based)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Loans through financial institutions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Support from family members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Volunteer organizations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Can I fit a study abroad program into my schedule?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550736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Yes!!!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But my advisor has me on a 4- year plan…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Fulfill breadth requirements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Summer or Winter break programs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Other course options </a:t>
            </a:r>
            <a:b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	Final semester of </a:t>
            </a: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Biocore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 senior year</a:t>
            </a:r>
            <a:b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	</a:t>
            </a: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Biochem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 501 instead of 507/508</a:t>
            </a:r>
            <a:b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872" y="0"/>
            <a:ext cx="4757465" cy="1362075"/>
          </a:xfrm>
        </p:spPr>
        <p:txBody>
          <a:bodyPr/>
          <a:lstStyle/>
          <a:p>
            <a:pPr algn="ctr"/>
            <a:r>
              <a:rPr lang="en-US" dirty="0" smtClean="0"/>
              <a:t>We’ve done it </a:t>
            </a:r>
            <a:br>
              <a:rPr lang="en-US" dirty="0" smtClean="0"/>
            </a:br>
            <a:r>
              <a:rPr lang="en-US" dirty="0" smtClean="0"/>
              <a:t>and so can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ayla\Pictures\Europe2012\19 August_Simply Magical!\DSCN5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2743200" cy="2057400"/>
          </a:xfrm>
          <a:prstGeom prst="rect">
            <a:avLst/>
          </a:prstGeom>
          <a:noFill/>
        </p:spPr>
      </p:pic>
      <p:pic>
        <p:nvPicPr>
          <p:cNvPr id="5" name="Picture 2" descr="C:\Users\Kayla\AppData\Local\Temp\40886_1521382286971_781074_n (1).jpeg"/>
          <p:cNvPicPr>
            <a:picLocks noChangeAspect="1" noChangeArrowheads="1"/>
          </p:cNvPicPr>
          <p:nvPr/>
        </p:nvPicPr>
        <p:blipFill>
          <a:blip r:embed="rId3"/>
          <a:srcRect l="14287" t="39404" r="30805"/>
          <a:stretch>
            <a:fillRect/>
          </a:stretch>
        </p:blipFill>
        <p:spPr bwMode="auto">
          <a:xfrm>
            <a:off x="0" y="0"/>
            <a:ext cx="1828800" cy="2650381"/>
          </a:xfrm>
          <a:prstGeom prst="rect">
            <a:avLst/>
          </a:prstGeom>
          <a:noFill/>
        </p:spPr>
      </p:pic>
      <p:pic>
        <p:nvPicPr>
          <p:cNvPr id="12290" name="Picture 2" descr="http://go.hrw.com/atlas/norm_map/world.gif"/>
          <p:cNvPicPr>
            <a:picLocks noChangeAspect="1" noChangeArrowheads="1"/>
          </p:cNvPicPr>
          <p:nvPr/>
        </p:nvPicPr>
        <p:blipFill>
          <a:blip r:embed="rId4"/>
          <a:srcRect l="1165" t="9818" r="932" b="6909"/>
          <a:stretch>
            <a:fillRect/>
          </a:stretch>
        </p:blipFill>
        <p:spPr bwMode="auto">
          <a:xfrm>
            <a:off x="2329294" y="1290204"/>
            <a:ext cx="5818910" cy="3172691"/>
          </a:xfrm>
          <a:prstGeom prst="rect">
            <a:avLst/>
          </a:prstGeom>
          <a:noFill/>
        </p:spPr>
      </p:pic>
      <p:pic>
        <p:nvPicPr>
          <p:cNvPr id="6" name="Picture 2" descr="https://sphotos-b.xx.fbcdn.net/hphotos-ash3/561103_3466544434594_98511802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60229"/>
            <a:ext cx="1828800" cy="1828800"/>
          </a:xfrm>
          <a:prstGeom prst="rect">
            <a:avLst/>
          </a:prstGeom>
          <a:noFill/>
        </p:spPr>
      </p:pic>
      <p:pic>
        <p:nvPicPr>
          <p:cNvPr id="12294" name="Picture 6" descr="https://sphotos-a.xx.fbcdn.net/hphotos-snc6/603420_10152006275530296_79066773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9453" y="4800600"/>
            <a:ext cx="3020036" cy="2057400"/>
          </a:xfrm>
          <a:prstGeom prst="rect">
            <a:avLst/>
          </a:prstGeom>
          <a:noFill/>
        </p:spPr>
      </p:pic>
      <p:pic>
        <p:nvPicPr>
          <p:cNvPr id="9" name="Picture 2" descr="C:\Users\Kayla\AppData\Local\Temp\safari wisc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8491" y="4800600"/>
            <a:ext cx="310550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05" y="0"/>
            <a:ext cx="7239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Jess </a:t>
            </a: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Kazmierczak</a:t>
            </a: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200" y="1524000"/>
            <a:ext cx="4318000" cy="486251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70C33"/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Biochemistry and German Major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70C33"/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Studied abroad 2</a:t>
            </a:r>
            <a:r>
              <a:rPr lang="en-US" baseline="30000" dirty="0" smtClean="0">
                <a:solidFill>
                  <a:srgbClr val="070C33"/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nd</a:t>
            </a:r>
            <a:r>
              <a:rPr lang="en-US" dirty="0" smtClean="0">
                <a:solidFill>
                  <a:srgbClr val="070C33"/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 semester sophomore year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70C33"/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Bonn, Germany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70C33"/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Language program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70C33"/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Class-oriented with optional science internship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0" y="4784879"/>
            <a:ext cx="3201963" cy="343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Kayla\AppData\Local\Temp\40886_1521382286971_781074_n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269" y="1168399"/>
            <a:ext cx="4087664" cy="5367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555</TotalTime>
  <Words>953</Words>
  <Application>Microsoft Macintosh PowerPoint</Application>
  <PresentationFormat>On-screen Show (4:3)</PresentationFormat>
  <Paragraphs>167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Opulent</vt:lpstr>
      <vt:lpstr>Studying Abroad:  A How-to guide for Science Students!</vt:lpstr>
      <vt:lpstr>Why study abroad?</vt:lpstr>
      <vt:lpstr>“Bad” reasons to study abroad</vt:lpstr>
      <vt:lpstr>Studying Abroad…  is it for me?</vt:lpstr>
      <vt:lpstr>Studying Abroad…  is it for me?</vt:lpstr>
      <vt:lpstr>Can I afford to study abroad?</vt:lpstr>
      <vt:lpstr>Can I fit a study abroad program into my schedule?</vt:lpstr>
      <vt:lpstr>We’ve done it  and so can you!</vt:lpstr>
      <vt:lpstr>Jess Kazmierczak</vt:lpstr>
      <vt:lpstr>Jess Kazmierczak </vt:lpstr>
      <vt:lpstr>Jamye Moon</vt:lpstr>
      <vt:lpstr>Gail Lavoie</vt:lpstr>
      <vt:lpstr>International Internships</vt:lpstr>
      <vt:lpstr>Summer Cambridge and Oxford Research Experience(SCORE)</vt:lpstr>
      <vt:lpstr>Kayla McKaveney</vt:lpstr>
      <vt:lpstr>Kayla Mckaveney</vt:lpstr>
      <vt:lpstr>IRES – Microbiology in Thailand</vt:lpstr>
      <vt:lpstr>Khorana Program </vt:lpstr>
      <vt:lpstr>Athavi Jeevananthan</vt:lpstr>
      <vt:lpstr>Athavi JEevananthan</vt:lpstr>
      <vt:lpstr>Summer Program to Experience Research - Germany</vt:lpstr>
      <vt:lpstr>Other CALS Internships</vt:lpstr>
      <vt:lpstr>Ok, you’ve sparked my interest…now I have some questions:</vt:lpstr>
      <vt:lpstr>What kind of programs are out there for me to choose from?</vt:lpstr>
      <vt:lpstr>Where do I look for programs?</vt:lpstr>
      <vt:lpstr>But isn’t that just for language-based programs?</vt:lpstr>
      <vt:lpstr>Do I have to speak a foreign language?</vt:lpstr>
      <vt:lpstr>Find science-related opportunities</vt:lpstr>
      <vt:lpstr>What was that about Certificates and  internships abroad?</vt:lpstr>
      <vt:lpstr>Okay, I’m interested. What should I do now?</vt:lpstr>
      <vt:lpstr>Make it Happen!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Abroad… with a Science Major!</dc:title>
  <dc:creator>Kayla</dc:creator>
  <cp:lastModifiedBy>Mickey Voss</cp:lastModifiedBy>
  <cp:revision>55</cp:revision>
  <dcterms:created xsi:type="dcterms:W3CDTF">2012-09-26T22:01:11Z</dcterms:created>
  <dcterms:modified xsi:type="dcterms:W3CDTF">2012-10-21T15:26:40Z</dcterms:modified>
</cp:coreProperties>
</file>